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3"/>
  </p:notesMasterIdLst>
  <p:handoutMasterIdLst>
    <p:handoutMasterId r:id="rId44"/>
  </p:handoutMasterIdLst>
  <p:sldIdLst>
    <p:sldId id="332" r:id="rId5"/>
    <p:sldId id="1828" r:id="rId6"/>
    <p:sldId id="289" r:id="rId7"/>
    <p:sldId id="319" r:id="rId8"/>
    <p:sldId id="320" r:id="rId9"/>
    <p:sldId id="322" r:id="rId10"/>
    <p:sldId id="323" r:id="rId11"/>
    <p:sldId id="324" r:id="rId12"/>
    <p:sldId id="329" r:id="rId13"/>
    <p:sldId id="262" r:id="rId14"/>
    <p:sldId id="258" r:id="rId15"/>
    <p:sldId id="259" r:id="rId16"/>
    <p:sldId id="333" r:id="rId17"/>
    <p:sldId id="334" r:id="rId18"/>
    <p:sldId id="263" r:id="rId19"/>
    <p:sldId id="265" r:id="rId20"/>
    <p:sldId id="264" r:id="rId21"/>
    <p:sldId id="266" r:id="rId22"/>
    <p:sldId id="267" r:id="rId23"/>
    <p:sldId id="268" r:id="rId24"/>
    <p:sldId id="269" r:id="rId25"/>
    <p:sldId id="270" r:id="rId26"/>
    <p:sldId id="271" r:id="rId27"/>
    <p:sldId id="1823" r:id="rId28"/>
    <p:sldId id="1825" r:id="rId29"/>
    <p:sldId id="273" r:id="rId30"/>
    <p:sldId id="274" r:id="rId31"/>
    <p:sldId id="272" r:id="rId32"/>
    <p:sldId id="279" r:id="rId33"/>
    <p:sldId id="330" r:id="rId34"/>
    <p:sldId id="331" r:id="rId35"/>
    <p:sldId id="326" r:id="rId36"/>
    <p:sldId id="327" r:id="rId37"/>
    <p:sldId id="328" r:id="rId38"/>
    <p:sldId id="282" r:id="rId39"/>
    <p:sldId id="283" r:id="rId40"/>
    <p:sldId id="284" r:id="rId41"/>
    <p:sldId id="285" r:id="rId42"/>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88" autoAdjust="0"/>
    <p:restoredTop sz="96571" autoAdjust="0"/>
  </p:normalViewPr>
  <p:slideViewPr>
    <p:cSldViewPr snapToGrid="0" showGuides="1">
      <p:cViewPr varScale="1">
        <p:scale>
          <a:sx n="108" d="100"/>
          <a:sy n="108" d="100"/>
        </p:scale>
        <p:origin x="656" y="19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6/15/21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6/15/21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025828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232030440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25625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18.tiff"/><Relationship Id="rId2" Type="http://schemas.openxmlformats.org/officeDocument/2006/relationships/hyperlink" Target="http://a.co/eUGIe95" TargetMode="Externa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hyperlink" Target="http://a.co/22EPvt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maherou"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contributor-covenant.org/"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xsdk.info/policies/" TargetMode="External"/><Relationship Id="rId2" Type="http://schemas.openxmlformats.org/officeDocument/2006/relationships/hyperlink" Target="https://github.com/trilinos/Trilinos/wiki/New-Trilinos-Developers" TargetMode="Externa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Rinku Gupta</a:t>
            </a:r>
            <a:br>
              <a:rPr lang="en-US" dirty="0"/>
            </a:br>
            <a:r>
              <a:rPr lang="en-US" sz="2000" dirty="0"/>
              <a:t>Argonne National Laboratory</a:t>
            </a:r>
            <a:endParaRPr lang="en-US" dirty="0"/>
          </a:p>
          <a:p>
            <a:r>
              <a:rPr lang="en-US" dirty="0"/>
              <a:t>Better Scientific Software Tutorial, ISS, </a:t>
            </a:r>
            <a:r>
              <a:rPr lang="en-US"/>
              <a:t>March 2021</a:t>
            </a:r>
            <a:endParaRPr lang="en-US" dirty="0"/>
          </a:p>
        </p:txBody>
      </p:sp>
    </p:spTree>
    <p:extLst>
      <p:ext uri="{BB962C8B-B14F-4D97-AF65-F5344CB8AC3E}">
        <p14:creationId xmlns:p14="http://schemas.microsoft.com/office/powerpoint/2010/main" val="4107876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I’ve seen Agile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2"/>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3"/>
              </a:rPr>
              <a:t>http://</a:t>
            </a:r>
            <a:r>
              <a:rPr lang="en-US" sz="2000" dirty="0" err="1">
                <a:uFillTx/>
                <a:hlinkClick r:id="rId3"/>
              </a:rPr>
              <a:t>agilemanifesto.org</a:t>
            </a:r>
            <a:r>
              <a:rPr lang="en-US" sz="2000" dirty="0">
                <a:uFillTx/>
                <a:hlinkClick r:id="rId3"/>
              </a:rPr>
              <a:t>/</a:t>
            </a:r>
            <a:endParaRPr lang="en-US" sz="2000" dirty="0">
              <a:uFillTx/>
            </a:endParaRPr>
          </a:p>
        </p:txBody>
      </p:sp>
      <p:sp>
        <p:nvSpPr>
          <p:cNvPr id="7" name="Frame 6"/>
          <p:cNvSpPr>
            <a:spLocks/>
          </p:cNvSpPr>
          <p:nvPr/>
        </p:nvSpPr>
        <p:spPr>
          <a:xfrm>
            <a:off x="4051493" y="4473885"/>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001887" cy="4360832"/>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590806" y="1386825"/>
            <a:ext cx="5102590"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346193"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2"/>
          <a:stretch>
            <a:fillRect/>
          </a:stretch>
        </p:blipFill>
        <p:spPr>
          <a:xfrm>
            <a:off x="8315357" y="1722169"/>
            <a:ext cx="2445608" cy="3243089"/>
          </a:xfrm>
          <a:prstGeom prst="rect">
            <a:avLst/>
          </a:prstGeom>
        </p:spPr>
      </p:pic>
      <p:sp>
        <p:nvSpPr>
          <p:cNvPr id="6" name="TextBox 5"/>
          <p:cNvSpPr txBox="1">
            <a:spLocks/>
          </p:cNvSpPr>
          <p:nvPr/>
        </p:nvSpPr>
        <p:spPr>
          <a:xfrm>
            <a:off x="7741850" y="5128736"/>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346193" y="5572509"/>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Issues &amp; Project Board.</a:t>
            </a:r>
          </a:p>
          <a:p>
            <a:pPr lvl="1"/>
            <a:r>
              <a:rPr lang="en-US" b="0" dirty="0">
                <a:uFillTx/>
              </a:rPr>
              <a:t>Many more.</a:t>
            </a:r>
          </a:p>
          <a:p>
            <a:r>
              <a:rPr lang="en-US" b="0" dirty="0">
                <a:uFillTx/>
              </a:rPr>
              <a:t>I use 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a:p>
            <a:pPr lvl="2"/>
            <a:endParaRPr lang="en-US" b="0" dirty="0">
              <a:uFillTx/>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Better Scientific Software tutorial, in Improving Scientific Software conference, online, 2021. DOI: </a:t>
            </a:r>
            <a:r>
              <a:rPr lang="en-US" sz="1600" b="1" dirty="0">
                <a:hlinkClick r:id="rId4"/>
              </a:rPr>
              <a:t>10.6084/m9.figshare.14256257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560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470840" y="1100234"/>
            <a:ext cx="8868504" cy="4983892"/>
          </a:xfrm>
        </p:spPr>
        <p:txBody>
          <a:bodyPr/>
          <a:lstStyle/>
          <a:p>
            <a:r>
              <a:rPr lang="en-US" sz="2800" b="0" dirty="0">
                <a:uFillTx/>
              </a:rPr>
              <a:t>Junior community members: </a:t>
            </a:r>
          </a:p>
          <a:p>
            <a:pPr lvl="1"/>
            <a:r>
              <a:rPr lang="en-US" sz="2400" b="0" dirty="0">
                <a:uFillTx/>
              </a:rPr>
              <a:t>Less control over tasks.</a:t>
            </a:r>
          </a:p>
          <a:p>
            <a:pPr lvl="1"/>
            <a:r>
              <a:rPr lang="en-US" sz="2400" b="0" dirty="0">
                <a:uFillTx/>
              </a:rPr>
              <a:t>Given by supervisor.</a:t>
            </a:r>
          </a:p>
          <a:p>
            <a:r>
              <a:rPr lang="en-US" sz="2800" b="0" dirty="0">
                <a:uFillTx/>
              </a:rPr>
              <a:t>In Progress column: Protects you.</a:t>
            </a:r>
          </a:p>
          <a:p>
            <a:pPr lvl="1"/>
            <a:r>
              <a:rPr lang="en-US" sz="2400" b="0" dirty="0">
                <a:uFillTx/>
              </a:rPr>
              <a:t>If asked to take on another task, respond:</a:t>
            </a:r>
          </a:p>
          <a:p>
            <a:pPr lvl="2"/>
            <a:r>
              <a:rPr lang="en-US" sz="2000" b="0" dirty="0">
                <a:uFillTx/>
              </a:rPr>
              <a:t>Is this important enough to</a:t>
            </a:r>
          </a:p>
          <a:p>
            <a:pPr lvl="3"/>
            <a:r>
              <a:rPr lang="en-US" sz="2000" dirty="0">
                <a:uFillTx/>
              </a:rPr>
              <a:t>back-burner a, b, and c?</a:t>
            </a:r>
            <a:endParaRPr lang="en-US" sz="2000" b="0" dirty="0">
              <a:uFillTx/>
            </a:endParaRPr>
          </a:p>
          <a:p>
            <a:pPr lvl="3"/>
            <a:r>
              <a:rPr lang="en-US" sz="2000" b="0" dirty="0">
                <a:uFillTx/>
              </a:rPr>
              <a:t>become less efficient?</a:t>
            </a:r>
          </a:p>
          <a:p>
            <a:pPr lvl="2"/>
            <a:r>
              <a:rPr lang="en-US" sz="2000" b="0" dirty="0">
                <a:uFillTx/>
              </a:rPr>
              <a:t>Sometimes it 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55469"/>
            <a:ext cx="11369809" cy="4047778"/>
          </a:xfrm>
        </p:spPr>
        <p:txBody>
          <a:bodyPr/>
          <a:lstStyle/>
          <a:p>
            <a:r>
              <a:rPr lang="en-US" sz="2800" dirty="0">
                <a:uFillTx/>
              </a:rPr>
              <a:t>Epic, Story, Task</a:t>
            </a:r>
          </a:p>
          <a:p>
            <a:pPr lvl="1"/>
            <a:r>
              <a:rPr lang="en-US" sz="2400" dirty="0">
                <a:uFillTx/>
              </a:rPr>
              <a:t>Formal or informal</a:t>
            </a:r>
          </a:p>
          <a:p>
            <a:pPr lvl="1"/>
            <a:r>
              <a:rPr lang="en-US" sz="2400" dirty="0">
                <a:uFillTx/>
              </a:rPr>
              <a:t>Start with high-level requirements</a:t>
            </a:r>
          </a:p>
          <a:p>
            <a:pPr lvl="1"/>
            <a:r>
              <a:rPr lang="en-US" sz="2400" dirty="0">
                <a:uFillTx/>
              </a:rPr>
              <a:t>Break down and refine </a:t>
            </a:r>
            <a:r>
              <a:rPr lang="en-US" sz="2400" u="sng" dirty="0">
                <a:uFillTx/>
              </a:rPr>
              <a:t>when and as needed</a:t>
            </a:r>
          </a:p>
          <a:p>
            <a:pPr lvl="2"/>
            <a:r>
              <a:rPr lang="en-US" dirty="0">
                <a:uFillTx/>
              </a:rPr>
              <a:t>Close to when the work will be done</a:t>
            </a:r>
          </a:p>
          <a:p>
            <a:pPr lvl="2"/>
            <a:r>
              <a:rPr lang="en-US" dirty="0">
                <a:uFillTx/>
              </a:rPr>
              <a:t>Only for work that will take place</a:t>
            </a:r>
          </a:p>
          <a:p>
            <a:pPr lvl="2"/>
            <a:r>
              <a:rPr lang="en-US" dirty="0"/>
              <a:t>Can be valuable for estimating</a:t>
            </a:r>
          </a:p>
          <a:p>
            <a:pPr lvl="2"/>
            <a:r>
              <a:rPr lang="en-US" dirty="0"/>
              <a:t>There is no “correct” level of granularity</a:t>
            </a:r>
            <a:endParaRPr lang="en-US" dirty="0">
              <a:uFillTx/>
            </a:endParaRPr>
          </a:p>
          <a:p>
            <a:pPr lvl="1"/>
            <a:r>
              <a:rPr lang="en-US" sz="2400" dirty="0"/>
              <a:t>Epics are very high level objectives</a:t>
            </a:r>
          </a:p>
          <a:p>
            <a:pPr lvl="1"/>
            <a:r>
              <a:rPr lang="en-US" sz="2400" dirty="0">
                <a:uFillTx/>
              </a:rPr>
              <a:t>Stories should represent an increment of value to the customer</a:t>
            </a:r>
          </a:p>
          <a:p>
            <a:pPr lvl="2"/>
            <a:r>
              <a:rPr lang="en-US" dirty="0">
                <a:uFillTx/>
              </a:rPr>
              <a:t>”Done” cr</a:t>
            </a:r>
            <a:r>
              <a:rPr lang="en-US" dirty="0"/>
              <a:t>iteria – understandable to user</a:t>
            </a:r>
            <a:endParaRPr lang="en-US" dirty="0">
              <a:uFillTx/>
            </a:endParaRPr>
          </a:p>
          <a:p>
            <a:pPr lvl="1"/>
            <a:r>
              <a:rPr lang="en-US" sz="2400" dirty="0"/>
              <a:t>Tasks are the steps necessary to complete a story</a:t>
            </a:r>
          </a:p>
          <a:p>
            <a:pPr lvl="2"/>
            <a:r>
              <a:rPr lang="en-US" dirty="0">
                <a:uFillTx/>
              </a:rPr>
              <a:t>May not individually provide value to the customer</a:t>
            </a:r>
            <a:endParaRPr lang="en-US" sz="2800" dirty="0">
              <a:uFillTx/>
            </a:endParaRPr>
          </a:p>
          <a:p>
            <a:pPr lvl="3"/>
            <a:endParaRPr lang="en-US" sz="1800" dirty="0">
              <a:uFillTx/>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a:xfrm>
            <a:off x="365760" y="1325880"/>
            <a:ext cx="11369809" cy="4047778"/>
          </a:xfrm>
        </p:spPr>
        <p:txBody>
          <a:bodyPr/>
          <a:lstStyle/>
          <a:p>
            <a:r>
              <a:rPr lang="en-US" sz="2800" dirty="0"/>
              <a:t>User stories (optional)</a:t>
            </a:r>
          </a:p>
          <a:p>
            <a:pPr lvl="1"/>
            <a:r>
              <a:rPr lang="en-US" dirty="0"/>
              <a:t>Form: </a:t>
            </a:r>
            <a:r>
              <a:rPr lang="en-US" dirty="0">
                <a:solidFill>
                  <a:srgbClr val="FF0000"/>
                </a:solidFill>
              </a:rPr>
              <a:t>As a</a:t>
            </a:r>
            <a:r>
              <a:rPr lang="en-US" dirty="0"/>
              <a:t> &lt;stakeholder&gt;, </a:t>
            </a:r>
            <a:r>
              <a:rPr lang="en-US" dirty="0">
                <a:solidFill>
                  <a:srgbClr val="FF0000"/>
                </a:solidFill>
              </a:rPr>
              <a:t>I want </a:t>
            </a:r>
            <a:r>
              <a:rPr lang="en-US" dirty="0"/>
              <a:t>&lt;describe what is needed&gt; </a:t>
            </a:r>
            <a:r>
              <a:rPr lang="en-US" dirty="0">
                <a:solidFill>
                  <a:srgbClr val="FF0000"/>
                </a:solidFill>
              </a:rPr>
              <a:t>so that </a:t>
            </a:r>
            <a:r>
              <a:rPr lang="en-US" dirty="0"/>
              <a:t>&lt;why do you want this?&gt;</a:t>
            </a:r>
          </a:p>
          <a:p>
            <a:pPr lvl="1"/>
            <a:r>
              <a:rPr lang="en-US" dirty="0"/>
              <a:t>Can be useful to improve communication and requirements elicitation</a:t>
            </a:r>
          </a:p>
          <a:p>
            <a:r>
              <a:rPr lang="en-US" sz="2800" dirty="0"/>
              <a:t>In heat example:</a:t>
            </a:r>
          </a:p>
          <a:p>
            <a:pPr lvl="1"/>
            <a:r>
              <a:rPr lang="en-US" sz="2400" dirty="0"/>
              <a:t>User stories collected</a:t>
            </a:r>
          </a:p>
          <a:p>
            <a:pPr lvl="2"/>
            <a:r>
              <a:rPr lang="en-US" dirty="0">
                <a:solidFill>
                  <a:srgbClr val="FF0000"/>
                </a:solidFill>
              </a:rPr>
              <a:t>As a</a:t>
            </a:r>
            <a:r>
              <a:rPr lang="en-US" dirty="0"/>
              <a:t> developer, </a:t>
            </a:r>
            <a:r>
              <a:rPr lang="en-US" dirty="0">
                <a:solidFill>
                  <a:srgbClr val="FF0000"/>
                </a:solidFill>
              </a:rPr>
              <a:t>I want </a:t>
            </a:r>
            <a:r>
              <a:rPr lang="en-US" dirty="0"/>
              <a:t>to modularize the heat equation utilities </a:t>
            </a:r>
            <a:r>
              <a:rPr lang="en-US" dirty="0">
                <a:solidFill>
                  <a:srgbClr val="FF0000"/>
                </a:solidFill>
              </a:rPr>
              <a:t>so that </a:t>
            </a:r>
            <a:r>
              <a:rPr lang="en-US" dirty="0"/>
              <a:t>I can more easily make use of the utilities for other projects.</a:t>
            </a:r>
          </a:p>
          <a:p>
            <a:pPr lvl="2"/>
            <a:r>
              <a:rPr lang="en-US" dirty="0">
                <a:solidFill>
                  <a:srgbClr val="FF0000"/>
                </a:solidFill>
              </a:rPr>
              <a:t>As a</a:t>
            </a:r>
            <a:r>
              <a:rPr lang="en-US" dirty="0"/>
              <a:t> developer, </a:t>
            </a:r>
            <a:r>
              <a:rPr lang="en-US" dirty="0">
                <a:solidFill>
                  <a:srgbClr val="FF0000"/>
                </a:solidFill>
              </a:rPr>
              <a:t>I want </a:t>
            </a:r>
            <a:r>
              <a:rPr lang="en-US" dirty="0"/>
              <a:t>to be able to use multiple integration functions easily </a:t>
            </a:r>
            <a:r>
              <a:rPr lang="en-US" dirty="0">
                <a:solidFill>
                  <a:srgbClr val="FF0000"/>
                </a:solidFill>
              </a:rPr>
              <a:t>so that </a:t>
            </a:r>
            <a:r>
              <a:rPr lang="en-US"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a:xfrm>
            <a:off x="365760" y="1325880"/>
            <a:ext cx="11369809" cy="4047778"/>
          </a:xfrm>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a:t>
            </a:r>
          </a:p>
        </p:txBody>
      </p:sp>
      <p:sp>
        <p:nvSpPr>
          <p:cNvPr id="3" name="Content Placeholder 2"/>
          <p:cNvSpPr>
            <a:spLocks noGrp="1"/>
          </p:cNvSpPr>
          <p:nvPr>
            <p:ph idx="1"/>
          </p:nvPr>
        </p:nvSpPr>
        <p:spPr>
          <a:xfrm>
            <a:off x="365760" y="1235612"/>
            <a:ext cx="11369809" cy="4047778"/>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1210555"/>
            <a:ext cx="7652569" cy="4047778"/>
          </a:xfrm>
        </p:spPr>
        <p:txBody>
          <a:bodyPr/>
          <a:lstStyle/>
          <a:p>
            <a:r>
              <a:rPr lang="en-US" sz="2000" b="1" dirty="0">
                <a:uFillTx/>
              </a:rPr>
              <a:t>The Agile Samurai: How Agile Masters Deliver Great Software (Pragmatic Programmers), </a:t>
            </a:r>
            <a:r>
              <a:rPr lang="en-US" sz="2000" dirty="0">
                <a:uFillTx/>
              </a:rPr>
              <a:t>Jonathan Rasmusson.  </a:t>
            </a:r>
          </a:p>
          <a:p>
            <a:pPr lvl="1">
              <a:spcBef>
                <a:spcPts val="200"/>
              </a:spcBef>
            </a:pPr>
            <a:r>
              <a:rPr lang="en-US" sz="1800" dirty="0">
                <a:uFillTx/>
                <a:hlinkClick r:id="rId2"/>
              </a:rPr>
              <a:t>http://a.co/eUGIe95</a:t>
            </a:r>
            <a:endParaRPr lang="en-US" sz="1800" dirty="0">
              <a:uFillTx/>
            </a:endParaRPr>
          </a:p>
          <a:p>
            <a:pPr lvl="1">
              <a:spcBef>
                <a:spcPts val="200"/>
              </a:spcBef>
            </a:pPr>
            <a:r>
              <a:rPr lang="en-US" sz="1800" dirty="0">
                <a:uFillTx/>
              </a:rPr>
              <a:t>Excellent, readable book on Agile methodologies.</a:t>
            </a:r>
          </a:p>
          <a:p>
            <a:pPr lvl="1">
              <a:spcBef>
                <a:spcPts val="200"/>
              </a:spcBef>
            </a:pPr>
            <a:r>
              <a:rPr lang="en-US" sz="1800" i="1" dirty="0">
                <a:uFillTx/>
              </a:rPr>
              <a:t>Also available on Audible.</a:t>
            </a:r>
          </a:p>
          <a:p>
            <a:r>
              <a:rPr lang="en-US" sz="2000" b="1" dirty="0">
                <a:uFillTx/>
              </a:rPr>
              <a:t>Code Complete: A Practical Handbook of Software Construction,</a:t>
            </a:r>
            <a:r>
              <a:rPr lang="en-US" sz="2000" dirty="0">
                <a:uFillTx/>
              </a:rPr>
              <a:t> Steve McConnell.</a:t>
            </a:r>
          </a:p>
          <a:p>
            <a:pPr lvl="1">
              <a:spcBef>
                <a:spcPts val="200"/>
              </a:spcBef>
            </a:pPr>
            <a:r>
              <a:rPr lang="en-US" sz="1800" dirty="0">
                <a:uFillTx/>
                <a:hlinkClick r:id="rId3"/>
              </a:rPr>
              <a:t>http://a.co/eEgWvKj</a:t>
            </a:r>
            <a:r>
              <a:rPr lang="en-US" sz="1800" dirty="0">
                <a:uFillTx/>
              </a:rPr>
              <a:t>   </a:t>
            </a:r>
          </a:p>
          <a:p>
            <a:pPr lvl="1">
              <a:spcBef>
                <a:spcPts val="200"/>
              </a:spcBef>
            </a:pPr>
            <a:r>
              <a:rPr lang="en-US" sz="1800" dirty="0">
                <a:uFillTx/>
              </a:rPr>
              <a:t>Great text on software.</a:t>
            </a:r>
          </a:p>
          <a:p>
            <a:pPr lvl="1">
              <a:spcBef>
                <a:spcPts val="200"/>
              </a:spcBef>
            </a:pPr>
            <a:r>
              <a:rPr lang="en-US" sz="1800" i="1" dirty="0">
                <a:uFillTx/>
              </a:rPr>
              <a:t>Construx website has large collection of content.</a:t>
            </a:r>
          </a:p>
          <a:p>
            <a:r>
              <a:rPr lang="en-US" sz="2000" b="1" dirty="0">
                <a:uFillTx/>
              </a:rPr>
              <a:t>More Effective Agile: A Roadmap for Software Leaders, </a:t>
            </a:r>
            <a:r>
              <a:rPr lang="en-US" sz="2000" dirty="0">
                <a:uFillTx/>
              </a:rPr>
              <a:t>Steve McConnell.</a:t>
            </a:r>
          </a:p>
          <a:p>
            <a:pPr lvl="1">
              <a:spcBef>
                <a:spcPts val="200"/>
              </a:spcBef>
            </a:pPr>
            <a:r>
              <a:rPr lang="en-US" sz="1800" dirty="0">
                <a:uFillTx/>
                <a:hlinkClick r:id="rId4"/>
              </a:rPr>
              <a:t>http://a.co/22EPvt6</a:t>
            </a:r>
            <a:endParaRPr lang="en-US" sz="1800" dirty="0">
              <a:uFillTx/>
            </a:endParaRPr>
          </a:p>
          <a:p>
            <a:pPr lvl="1">
              <a:spcBef>
                <a:spcPts val="200"/>
              </a:spcBef>
            </a:pPr>
            <a:r>
              <a:rPr lang="en-US" sz="18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a:xfrm>
            <a:off x="365760" y="1250472"/>
            <a:ext cx="11369809" cy="4047778"/>
          </a:xfrm>
        </p:spPr>
        <p:txBody>
          <a:bodyPr/>
          <a:lstStyle/>
          <a:p>
            <a:r>
              <a:rPr lang="en-US" dirty="0"/>
              <a:t>Small Team Models, Challenges</a:t>
            </a:r>
          </a:p>
          <a:p>
            <a:r>
              <a:rPr lang="en-US" dirty="0"/>
              <a:t>Agile workflow management for small teams.</a:t>
            </a:r>
          </a:p>
          <a:p>
            <a:pPr lvl="1"/>
            <a:r>
              <a:rPr lang="en-US" dirty="0"/>
              <a:t>Intro to terminology and approaches</a:t>
            </a:r>
          </a:p>
          <a:p>
            <a:pPr lvl="1"/>
            <a:r>
              <a:rPr lang="en-US" dirty="0"/>
              <a:t>Overview of Kanban</a:t>
            </a:r>
          </a:p>
          <a:p>
            <a:pPr lvl="1"/>
            <a:r>
              <a:rPr lang="en-US" dirty="0"/>
              <a:t>Building on Kanban</a:t>
            </a:r>
          </a:p>
          <a:p>
            <a:pPr lvl="1"/>
            <a:r>
              <a:rPr lang="en-US" dirty="0"/>
              <a:t>Free tools:  Trello, GitHub</a:t>
            </a:r>
          </a:p>
        </p:txBody>
      </p:sp>
    </p:spTree>
    <p:extLst>
      <p:ext uri="{BB962C8B-B14F-4D97-AF65-F5344CB8AC3E}">
        <p14:creationId xmlns:p14="http://schemas.microsoft.com/office/powerpoint/2010/main" val="2481024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365760" y="1185650"/>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extLst>
              <p:ext uri="{D42A27DB-BD31-4B8C-83A1-F6EECF244321}">
                <p14:modId xmlns:p14="http://schemas.microsoft.com/office/powerpoint/2010/main" val="1310381574"/>
              </p:ext>
            </p:extLst>
          </p:nvPr>
        </p:nvGraphicFramePr>
        <p:xfrm>
          <a:off x="697430" y="1675450"/>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extLst>
              <p:ext uri="{D42A27DB-BD31-4B8C-83A1-F6EECF244321}">
                <p14:modId xmlns:p14="http://schemas.microsoft.com/office/powerpoint/2010/main" val="3064030358"/>
              </p:ext>
            </p:extLst>
          </p:nvPr>
        </p:nvGraphicFramePr>
        <p:xfrm>
          <a:off x="4250952" y="1675449"/>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extLst>
              <p:ext uri="{D42A27DB-BD31-4B8C-83A1-F6EECF244321}">
                <p14:modId xmlns:p14="http://schemas.microsoft.com/office/powerpoint/2010/main" val="2151472297"/>
              </p:ext>
            </p:extLst>
          </p:nvPr>
        </p:nvGraphicFramePr>
        <p:xfrm>
          <a:off x="7804474" y="1675448"/>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51580" y="3157527"/>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32763" y="3227211"/>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8612" y="3227211"/>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12117" y="3266218"/>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extLst>
              <p:ext uri="{D42A27DB-BD31-4B8C-83A1-F6EECF244321}">
                <p14:modId xmlns:p14="http://schemas.microsoft.com/office/powerpoint/2010/main" val="2883374100"/>
              </p:ext>
            </p:extLst>
          </p:nvPr>
        </p:nvGraphicFramePr>
        <p:xfrm>
          <a:off x="59170" y="3032359"/>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extLst>
              <p:ext uri="{D42A27DB-BD31-4B8C-83A1-F6EECF244321}">
                <p14:modId xmlns:p14="http://schemas.microsoft.com/office/powerpoint/2010/main" val="1003984237"/>
              </p:ext>
            </p:extLst>
          </p:nvPr>
        </p:nvGraphicFramePr>
        <p:xfrm>
          <a:off x="2959118" y="3032358"/>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7482" y="1393962"/>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3699" y="3227211"/>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extLst>
              <p:ext uri="{D42A27DB-BD31-4B8C-83A1-F6EECF244321}">
                <p14:modId xmlns:p14="http://schemas.microsoft.com/office/powerpoint/2010/main" val="701131781"/>
              </p:ext>
            </p:extLst>
          </p:nvPr>
        </p:nvGraphicFramePr>
        <p:xfrm>
          <a:off x="8048230" y="2986899"/>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3699" y="624499"/>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302570" y="5408422"/>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Team Management Example </a:t>
            </a:r>
            <a:r>
              <a:rPr lang="en-US"/>
              <a:t>- Practice</a:t>
            </a:r>
            <a:endParaRPr lang="en-US" dirty="0"/>
          </a:p>
        </p:txBody>
      </p:sp>
      <p:sp>
        <p:nvSpPr>
          <p:cNvPr id="7" name="Text Placeholder 6"/>
          <p:cNvSpPr>
            <a:spLocks noGrp="1"/>
          </p:cNvSpPr>
          <p:nvPr>
            <p:ph type="body" idx="4294967295"/>
          </p:nvPr>
        </p:nvSpPr>
        <p:spPr>
          <a:xfrm>
            <a:off x="461427" y="1413163"/>
            <a:ext cx="9494837" cy="1673225"/>
          </a:xfrm>
        </p:spPr>
        <p:txBody>
          <a:bodyPr/>
          <a:lstStyle/>
          <a:p>
            <a:r>
              <a:rPr lang="en-US" sz="3200" dirty="0"/>
              <a:t>Team Policy</a:t>
            </a:r>
          </a:p>
          <a:p>
            <a:r>
              <a:rPr lang="en-US" sz="3200" dirty="0"/>
              <a:t>Checklists</a:t>
            </a:r>
          </a:p>
          <a:p>
            <a:r>
              <a:rPr lang="en-US" sz="3200" dirty="0"/>
              <a:t>Kanban Board</a:t>
            </a:r>
          </a:p>
        </p:txBody>
      </p:sp>
    </p:spTree>
    <p:extLst>
      <p:ext uri="{BB962C8B-B14F-4D97-AF65-F5344CB8AC3E}">
        <p14:creationId xmlns:p14="http://schemas.microsoft.com/office/powerpoint/2010/main" val="982076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Create Issues-only GitHub repo</a:t>
            </a:r>
          </a:p>
        </p:txBody>
      </p:sp>
      <p:sp>
        <p:nvSpPr>
          <p:cNvPr id="4" name="Content Placeholder 3"/>
          <p:cNvSpPr>
            <a:spLocks noGrp="1"/>
          </p:cNvSpPr>
          <p:nvPr>
            <p:ph sz="quarter" idx="1"/>
          </p:nvPr>
        </p:nvSpPr>
        <p:spPr>
          <a:xfrm>
            <a:off x="570016" y="1075038"/>
            <a:ext cx="11165553" cy="4588180"/>
          </a:xfrm>
        </p:spPr>
        <p:txBody>
          <a:bodyPr/>
          <a:lstStyle/>
          <a:p>
            <a:r>
              <a:rPr lang="en-US" dirty="0"/>
              <a:t>Go to https://</a:t>
            </a:r>
            <a:r>
              <a:rPr lang="en-US" dirty="0" err="1"/>
              <a:t>github.com</a:t>
            </a:r>
            <a:r>
              <a:rPr lang="en-US" dirty="0"/>
              <a:t>/username </a:t>
            </a:r>
          </a:p>
          <a:p>
            <a:pPr lvl="1"/>
            <a:r>
              <a:rPr lang="en-US" dirty="0"/>
              <a:t>Example: </a:t>
            </a:r>
            <a:r>
              <a:rPr lang="en-US" dirty="0">
                <a:hlinkClick r:id="rId2"/>
              </a:rPr>
              <a:t>https://github.com/maherou</a:t>
            </a:r>
            <a:endParaRPr lang="en-US" dirty="0"/>
          </a:p>
          <a:p>
            <a:r>
              <a:rPr lang="en-US" dirty="0"/>
              <a:t>Create new repo:</a:t>
            </a:r>
          </a:p>
          <a:p>
            <a:pPr lvl="1"/>
            <a:r>
              <a:rPr lang="en-US" dirty="0"/>
              <a:t>Click on “+” (upper right).</a:t>
            </a:r>
          </a:p>
          <a:p>
            <a:pPr lvl="1"/>
            <a:r>
              <a:rPr lang="en-US" dirty="0"/>
              <a:t>Select New repository</a:t>
            </a:r>
            <a:r>
              <a:rPr lang="mr-IN" dirty="0"/>
              <a:t>…</a:t>
            </a:r>
            <a:endParaRPr lang="en-US" dirty="0"/>
          </a:p>
          <a:p>
            <a:pPr lvl="1"/>
            <a:r>
              <a:rPr lang="en-US" dirty="0"/>
              <a:t>Give repo a name, e.g., </a:t>
            </a:r>
            <a:r>
              <a:rPr lang="en-US" b="1" dirty="0"/>
              <a:t>Issues</a:t>
            </a:r>
          </a:p>
          <a:p>
            <a:pPr lvl="1"/>
            <a:r>
              <a:rPr lang="en-US" dirty="0"/>
              <a:t>Select Public.  In real life, this repo is often private (requires $ or special status)</a:t>
            </a:r>
          </a:p>
          <a:p>
            <a:pPr lvl="1"/>
            <a:r>
              <a:rPr lang="en-US" dirty="0" err="1"/>
              <a:t>Init</a:t>
            </a:r>
            <a:r>
              <a:rPr lang="en-US" dirty="0"/>
              <a:t> with README.</a:t>
            </a:r>
          </a:p>
          <a:p>
            <a:pPr lvl="1"/>
            <a:r>
              <a:rPr lang="en-US" dirty="0"/>
              <a:t>Don’t add .</a:t>
            </a:r>
            <a:r>
              <a:rPr lang="en-US" dirty="0" err="1"/>
              <a:t>gitignore</a:t>
            </a:r>
            <a:r>
              <a:rPr lang="en-US" dirty="0"/>
              <a:t> or license.</a:t>
            </a:r>
          </a:p>
          <a:p>
            <a:pPr lvl="1"/>
            <a:r>
              <a:rPr lang="en-US" dirty="0"/>
              <a:t>Click Create Repository.</a:t>
            </a:r>
          </a:p>
        </p:txBody>
      </p:sp>
    </p:spTree>
    <p:extLst>
      <p:ext uri="{BB962C8B-B14F-4D97-AF65-F5344CB8AC3E}">
        <p14:creationId xmlns:p14="http://schemas.microsoft.com/office/powerpoint/2010/main" val="2458202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Define Team Policy</a:t>
            </a:r>
          </a:p>
        </p:txBody>
      </p:sp>
      <p:sp>
        <p:nvSpPr>
          <p:cNvPr id="3" name="Content Placeholder 2"/>
          <p:cNvSpPr>
            <a:spLocks noGrp="1"/>
          </p:cNvSpPr>
          <p:nvPr>
            <p:ph idx="1"/>
          </p:nvPr>
        </p:nvSpPr>
        <p:spPr>
          <a:xfrm>
            <a:off x="538380" y="1038184"/>
            <a:ext cx="11369809" cy="4534408"/>
          </a:xfrm>
        </p:spPr>
        <p:txBody>
          <a:bodyPr/>
          <a:lstStyle/>
          <a:p>
            <a:r>
              <a:rPr lang="en-US" sz="2400" dirty="0"/>
              <a:t>Create file:</a:t>
            </a:r>
          </a:p>
          <a:p>
            <a:pPr lvl="1"/>
            <a:r>
              <a:rPr lang="en-US" sz="2000" dirty="0"/>
              <a:t>Go to new repo: Issues.</a:t>
            </a:r>
          </a:p>
          <a:p>
            <a:pPr lvl="1"/>
            <a:r>
              <a:rPr lang="en-US" sz="2000" dirty="0"/>
              <a:t>Select &lt;&gt; Code tab.</a:t>
            </a:r>
          </a:p>
          <a:p>
            <a:pPr lvl="1"/>
            <a:r>
              <a:rPr lang="en-US" sz="2000" dirty="0"/>
              <a:t>Select Create new file </a:t>
            </a:r>
            <a:r>
              <a:rPr lang="en-US" sz="2000" dirty="0" err="1"/>
              <a:t>TeamPolicy.md</a:t>
            </a:r>
            <a:endParaRPr lang="en-US" sz="2000" dirty="0"/>
          </a:p>
          <a:p>
            <a:r>
              <a:rPr lang="en-US" sz="2400" dirty="0"/>
              <a:t>Questions to address:</a:t>
            </a:r>
          </a:p>
          <a:p>
            <a:pPr lvl="1"/>
            <a:r>
              <a:rPr lang="en-US" sz="2000" dirty="0"/>
              <a:t>How members support team?</a:t>
            </a:r>
          </a:p>
          <a:p>
            <a:pPr lvl="1"/>
            <a:r>
              <a:rPr lang="en-US" sz="2000" dirty="0"/>
              <a:t>How team supports members?</a:t>
            </a:r>
          </a:p>
          <a:p>
            <a:r>
              <a:rPr lang="en-US" sz="2400" dirty="0"/>
              <a:t>Community version: </a:t>
            </a:r>
          </a:p>
          <a:p>
            <a:pPr lvl="1"/>
            <a:r>
              <a:rPr lang="en-US" sz="2000" dirty="0">
                <a:hlinkClick r:id="rId3"/>
              </a:rPr>
              <a:t>http://contributor-covenant.org</a:t>
            </a:r>
            <a:endParaRPr lang="en-US" sz="2000" dirty="0"/>
          </a:p>
          <a:p>
            <a:r>
              <a:rPr lang="en-US" sz="2400" dirty="0"/>
              <a:t>Policy is living document:</a:t>
            </a:r>
          </a:p>
          <a:p>
            <a:pPr lvl="1"/>
            <a:r>
              <a:rPr lang="en-US" sz="2000" dirty="0"/>
              <a:t>Informal good practices added.</a:t>
            </a:r>
          </a:p>
          <a:p>
            <a:pPr lvl="1"/>
            <a:r>
              <a:rPr lang="en-US" sz="2000" dirty="0"/>
              <a:t>Avoidable bad situations addressed.</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160" y="411480"/>
            <a:ext cx="5500409" cy="5787817"/>
          </a:xfrm>
          <a:prstGeom prst="rect">
            <a:avLst/>
          </a:prstGeom>
        </p:spPr>
      </p:pic>
      <p:sp>
        <p:nvSpPr>
          <p:cNvPr id="6" name="Oval 5"/>
          <p:cNvSpPr/>
          <p:nvPr/>
        </p:nvSpPr>
        <p:spPr>
          <a:xfrm>
            <a:off x="6388442" y="59312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967031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 Create Issues</a:t>
            </a:r>
          </a:p>
        </p:txBody>
      </p:sp>
      <p:sp>
        <p:nvSpPr>
          <p:cNvPr id="3" name="Content Placeholder 2"/>
          <p:cNvSpPr>
            <a:spLocks noGrp="1"/>
          </p:cNvSpPr>
          <p:nvPr>
            <p:ph idx="1"/>
          </p:nvPr>
        </p:nvSpPr>
        <p:spPr/>
        <p:txBody>
          <a:bodyPr/>
          <a:lstStyle/>
          <a:p>
            <a:r>
              <a:rPr lang="en-US" dirty="0"/>
              <a:t>Select the Issues tab.</a:t>
            </a:r>
          </a:p>
          <a:p>
            <a:r>
              <a:rPr lang="en-US" dirty="0"/>
              <a:t>Click on New Issue.</a:t>
            </a:r>
          </a:p>
          <a:p>
            <a:r>
              <a:rPr lang="en-US" dirty="0"/>
              <a:t>Type in task statement 1 (from list).</a:t>
            </a:r>
          </a:p>
          <a:p>
            <a:pPr lvl="1"/>
            <a:r>
              <a:rPr lang="en-US" dirty="0"/>
              <a:t>Type in title only.</a:t>
            </a:r>
          </a:p>
          <a:p>
            <a:r>
              <a:rPr lang="en-US" dirty="0"/>
              <a:t>Click Submit new issue</a:t>
            </a:r>
          </a:p>
          <a:p>
            <a:r>
              <a:rPr lang="en-US" dirty="0"/>
              <a:t>Repeat.</a:t>
            </a:r>
          </a:p>
          <a:p>
            <a:endParaRPr lang="en-US"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137" r="10071"/>
          <a:stretch/>
        </p:blipFill>
        <p:spPr>
          <a:xfrm>
            <a:off x="6583156" y="38431"/>
            <a:ext cx="5605669" cy="5242560"/>
          </a:xfrm>
          <a:prstGeom prst="rect">
            <a:avLst/>
          </a:prstGeom>
        </p:spPr>
      </p:pic>
      <p:sp>
        <p:nvSpPr>
          <p:cNvPr id="5" name="Oval 4"/>
          <p:cNvSpPr/>
          <p:nvPr/>
        </p:nvSpPr>
        <p:spPr>
          <a:xfrm>
            <a:off x="7051051" y="922389"/>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 name="Oval 5"/>
          <p:cNvSpPr/>
          <p:nvPr/>
        </p:nvSpPr>
        <p:spPr>
          <a:xfrm>
            <a:off x="11134294" y="1268915"/>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3691223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561077" y="85006"/>
            <a:ext cx="4177155" cy="662761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Step 3b: Create Initiation Checklist</a:t>
            </a:r>
          </a:p>
        </p:txBody>
      </p:sp>
      <p:sp>
        <p:nvSpPr>
          <p:cNvPr id="3" name="Content Placeholder 2"/>
          <p:cNvSpPr>
            <a:spLocks noGrp="1"/>
          </p:cNvSpPr>
          <p:nvPr>
            <p:ph idx="1"/>
          </p:nvPr>
        </p:nvSpPr>
        <p:spPr/>
        <p:txBody>
          <a:bodyPr/>
          <a:lstStyle/>
          <a:p>
            <a:r>
              <a:rPr lang="en-US" dirty="0"/>
              <a:t>Select the Issues tab.</a:t>
            </a:r>
          </a:p>
          <a:p>
            <a:r>
              <a:rPr lang="en-US" dirty="0"/>
              <a:t>Click on New Issue.</a:t>
            </a:r>
          </a:p>
          <a:p>
            <a:r>
              <a:rPr lang="en-US" dirty="0"/>
              <a:t>Select a classmate.</a:t>
            </a:r>
          </a:p>
          <a:p>
            <a:r>
              <a:rPr lang="en-US" dirty="0"/>
              <a:t>Type in title: Pat Evans Initiation Checklist</a:t>
            </a:r>
          </a:p>
          <a:p>
            <a:r>
              <a:rPr lang="en-US" dirty="0"/>
              <a:t>Add checklist items:</a:t>
            </a:r>
          </a:p>
          <a:p>
            <a:pPr lvl="1"/>
            <a:r>
              <a:rPr lang="en-US" dirty="0"/>
              <a:t>Use syntax:</a:t>
            </a:r>
            <a:br>
              <a:rPr lang="en-US" dirty="0"/>
            </a:br>
            <a:r>
              <a:rPr lang="mr-IN" dirty="0"/>
              <a:t>- [</a:t>
            </a:r>
            <a:r>
              <a:rPr lang="en-US" dirty="0"/>
              <a:t> ] Description</a:t>
            </a:r>
          </a:p>
        </p:txBody>
      </p:sp>
      <p:sp>
        <p:nvSpPr>
          <p:cNvPr id="5" name="Oval 4"/>
          <p:cNvSpPr/>
          <p:nvPr/>
        </p:nvSpPr>
        <p:spPr>
          <a:xfrm>
            <a:off x="8180794" y="20973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 name="TextBox 3">
            <a:extLst>
              <a:ext uri="{FF2B5EF4-FFF2-40B4-BE49-F238E27FC236}">
                <a16:creationId xmlns:a16="http://schemas.microsoft.com/office/drawing/2014/main" id="{7C03D3C6-729B-40DF-9039-94718A9883E5}"/>
              </a:ext>
            </a:extLst>
          </p:cNvPr>
          <p:cNvSpPr txBox="1"/>
          <p:nvPr/>
        </p:nvSpPr>
        <p:spPr>
          <a:xfrm>
            <a:off x="1843094" y="5321586"/>
            <a:ext cx="1864614" cy="341632"/>
          </a:xfrm>
          <a:prstGeom prst="rect">
            <a:avLst/>
          </a:prstGeom>
          <a:noFill/>
        </p:spPr>
        <p:txBody>
          <a:bodyPr wrap="none" rtlCol="0">
            <a:spAutoFit/>
          </a:bodyPr>
          <a:lstStyle/>
          <a:p>
            <a:pPr algn="ctr">
              <a:lnSpc>
                <a:spcPct val="90000"/>
              </a:lnSpc>
            </a:pPr>
            <a:r>
              <a:rPr lang="en-US" dirty="0">
                <a:solidFill>
                  <a:schemeClr val="accent1"/>
                </a:solidFill>
              </a:rPr>
              <a:t>Spaces required</a:t>
            </a:r>
          </a:p>
        </p:txBody>
      </p:sp>
      <p:cxnSp>
        <p:nvCxnSpPr>
          <p:cNvPr id="8" name="Straight Arrow Connector 7">
            <a:extLst>
              <a:ext uri="{FF2B5EF4-FFF2-40B4-BE49-F238E27FC236}">
                <a16:creationId xmlns:a16="http://schemas.microsoft.com/office/drawing/2014/main" id="{BC5928F4-8063-473A-BBE6-4682D00994FF}"/>
              </a:ext>
            </a:extLst>
          </p:cNvPr>
          <p:cNvCxnSpPr>
            <a:cxnSpLocks/>
            <a:stCxn id="4" idx="1"/>
          </p:cNvCxnSpPr>
          <p:nvPr/>
        </p:nvCxnSpPr>
        <p:spPr>
          <a:xfrm flipH="1" flipV="1">
            <a:off x="1352282" y="5022761"/>
            <a:ext cx="490812" cy="469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BB7D193-D228-4415-A227-616D9A4C2C23}"/>
              </a:ext>
            </a:extLst>
          </p:cNvPr>
          <p:cNvCxnSpPr>
            <a:stCxn id="4" idx="1"/>
          </p:cNvCxnSpPr>
          <p:nvPr/>
        </p:nvCxnSpPr>
        <p:spPr>
          <a:xfrm flipH="1" flipV="1">
            <a:off x="1577662" y="5022761"/>
            <a:ext cx="265432" cy="469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700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Create Kanban Board</a:t>
            </a:r>
          </a:p>
        </p:txBody>
      </p:sp>
      <p:sp>
        <p:nvSpPr>
          <p:cNvPr id="3" name="Content Placeholder 2"/>
          <p:cNvSpPr>
            <a:spLocks noGrp="1"/>
          </p:cNvSpPr>
          <p:nvPr>
            <p:ph idx="1"/>
          </p:nvPr>
        </p:nvSpPr>
        <p:spPr>
          <a:xfrm>
            <a:off x="153725" y="1544630"/>
            <a:ext cx="11369809" cy="4047778"/>
          </a:xfrm>
        </p:spPr>
        <p:txBody>
          <a:bodyPr/>
          <a:lstStyle/>
          <a:p>
            <a:r>
              <a:rPr lang="en-US" dirty="0"/>
              <a:t>Select Projects tab</a:t>
            </a:r>
          </a:p>
          <a:p>
            <a:r>
              <a:rPr lang="en-US" dirty="0"/>
              <a:t>Click New Project</a:t>
            </a:r>
          </a:p>
          <a:p>
            <a:r>
              <a:rPr lang="en-US" dirty="0"/>
              <a:t>Use title </a:t>
            </a:r>
          </a:p>
          <a:p>
            <a:pPr lvl="1"/>
            <a:r>
              <a:rPr lang="en-US" dirty="0"/>
              <a:t>Team Kanban board</a:t>
            </a:r>
          </a:p>
          <a:p>
            <a:r>
              <a:rPr lang="en-US" dirty="0"/>
              <a:t>Add these columns:</a:t>
            </a:r>
          </a:p>
          <a:p>
            <a:pPr lvl="1"/>
            <a:r>
              <a:rPr lang="en-US" dirty="0"/>
              <a:t>Backlog, Ready, In progress, In review, Done.</a:t>
            </a:r>
          </a:p>
          <a:p>
            <a:r>
              <a:rPr lang="en-US" dirty="0"/>
              <a:t>Click on +Add cards (upper right).</a:t>
            </a:r>
          </a:p>
          <a:p>
            <a:pPr lvl="1"/>
            <a:r>
              <a:rPr lang="en-US" dirty="0"/>
              <a:t>Move each issue to the proper Kanban column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763" y="803119"/>
            <a:ext cx="7918162" cy="3424324"/>
          </a:xfrm>
          <a:prstGeom prst="rect">
            <a:avLst/>
          </a:prstGeom>
        </p:spPr>
      </p:pic>
      <p:sp>
        <p:nvSpPr>
          <p:cNvPr id="5" name="Oval 4"/>
          <p:cNvSpPr/>
          <p:nvPr/>
        </p:nvSpPr>
        <p:spPr>
          <a:xfrm>
            <a:off x="6216164" y="104031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1174920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86193"/>
            <a:ext cx="11372473" cy="510909"/>
          </a:xfrm>
        </p:spPr>
        <p:txBody>
          <a:bodyPr/>
          <a:lstStyle/>
          <a:p>
            <a:r>
              <a:rPr lang="en-US" dirty="0"/>
              <a:t>Next Steps: Real Life</a:t>
            </a:r>
          </a:p>
        </p:txBody>
      </p:sp>
      <p:sp>
        <p:nvSpPr>
          <p:cNvPr id="3" name="Content Placeholder 2"/>
          <p:cNvSpPr>
            <a:spLocks noGrp="1"/>
          </p:cNvSpPr>
          <p:nvPr>
            <p:ph idx="1"/>
          </p:nvPr>
        </p:nvSpPr>
        <p:spPr>
          <a:xfrm>
            <a:off x="365760" y="697103"/>
            <a:ext cx="11369809" cy="4966116"/>
          </a:xfrm>
        </p:spPr>
        <p:txBody>
          <a:bodyPr/>
          <a:lstStyle/>
          <a:p>
            <a:r>
              <a:rPr lang="en-US" dirty="0"/>
              <a:t>Create a GitHub Org and set of repos for your team:</a:t>
            </a:r>
          </a:p>
          <a:p>
            <a:pPr lvl="1"/>
            <a:r>
              <a:rPr lang="en-US" dirty="0"/>
              <a:t>Each team member has an individual repo.</a:t>
            </a:r>
          </a:p>
          <a:p>
            <a:pPr lvl="1"/>
            <a:r>
              <a:rPr lang="en-US" dirty="0"/>
              <a:t>Each project has a repo.</a:t>
            </a:r>
          </a:p>
          <a:p>
            <a:pPr lvl="1"/>
            <a:r>
              <a:rPr lang="en-US" dirty="0"/>
              <a:t>One special repo for issues.</a:t>
            </a:r>
          </a:p>
          <a:p>
            <a:r>
              <a:rPr lang="en-US" dirty="0"/>
              <a:t>Track all work:</a:t>
            </a:r>
          </a:p>
          <a:p>
            <a:pPr lvl="1"/>
            <a:r>
              <a:rPr lang="en-US" dirty="0"/>
              <a:t>Use checklists for initiation, exit, any big new effort.</a:t>
            </a:r>
          </a:p>
          <a:p>
            <a:pPr lvl="1"/>
            <a:r>
              <a:rPr lang="en-US" dirty="0"/>
              <a:t>Create Kanban board. Keep it current.</a:t>
            </a:r>
          </a:p>
          <a:p>
            <a:pPr lvl="1"/>
            <a:r>
              <a:rPr lang="en-US" dirty="0"/>
              <a:t>Aggregate related issues using milestones.</a:t>
            </a:r>
          </a:p>
          <a:p>
            <a:r>
              <a:rPr lang="en-US" dirty="0"/>
              <a:t>Drive meetings using Kanban board.</a:t>
            </a:r>
          </a:p>
          <a:p>
            <a:r>
              <a:rPr lang="en-US" dirty="0"/>
              <a:t>Adapt this approach to meet your needs.</a:t>
            </a:r>
          </a:p>
          <a:p>
            <a:r>
              <a:rPr lang="en-US" dirty="0"/>
              <a:t>When you start to get sloppy, get back on track.</a:t>
            </a:r>
          </a:p>
        </p:txBody>
      </p:sp>
    </p:spTree>
    <p:extLst>
      <p:ext uri="{BB962C8B-B14F-4D97-AF65-F5344CB8AC3E}">
        <p14:creationId xmlns:p14="http://schemas.microsoft.com/office/powerpoint/2010/main" val="520407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132" y="2026525"/>
            <a:ext cx="11858691" cy="914400"/>
          </a:xfrm>
        </p:spPr>
        <p:txBody>
          <a:bodyPr>
            <a:normAutofit/>
          </a:bodyPr>
          <a:lstStyle/>
          <a:p>
            <a:pPr algn="ctr"/>
            <a:r>
              <a:rPr lang="en-US" sz="4000" dirty="0"/>
              <a:t>Small Teams</a:t>
            </a:r>
          </a:p>
        </p:txBody>
      </p:sp>
      <p:sp>
        <p:nvSpPr>
          <p:cNvPr id="7" name="Text Placeholder 6"/>
          <p:cNvSpPr>
            <a:spLocks noGrp="1"/>
          </p:cNvSpPr>
          <p:nvPr>
            <p:ph type="body" idx="4294967295"/>
          </p:nvPr>
        </p:nvSpPr>
        <p:spPr>
          <a:xfrm>
            <a:off x="330133" y="3111336"/>
            <a:ext cx="11858691" cy="593766"/>
          </a:xfrm>
        </p:spPr>
        <p:txBody>
          <a:bodyPr/>
          <a:lstStyle/>
          <a:p>
            <a:pPr marL="0" indent="0" algn="ctr">
              <a:buNone/>
            </a:pPr>
            <a:r>
              <a:rPr lang="en-US" sz="4000" dirty="0"/>
              <a:t>Ideas for managing transitions and steady work.</a:t>
            </a:r>
          </a:p>
        </p:txBody>
      </p:sp>
    </p:spTree>
    <p:extLst>
      <p:ext uri="{BB962C8B-B14F-4D97-AF65-F5344CB8AC3E}">
        <p14:creationId xmlns:p14="http://schemas.microsoft.com/office/powerpoint/2010/main" val="63075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261851" y="1229379"/>
            <a:ext cx="7483830"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7949160" y="2047124"/>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356118" y="2488407"/>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365760" y="1229379"/>
            <a:ext cx="8712982" cy="4391608"/>
          </a:xfrm>
        </p:spPr>
        <p:txBody>
          <a:bodyPr>
            <a:normAutofit/>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385337" y="1383396"/>
            <a:ext cx="887494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735776" y="2160927"/>
              <a:ext cx="863998"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54031"/>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2"/>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3"/>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2035" y="1849668"/>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0160" y="3560333"/>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546910" y="1306225"/>
            <a:ext cx="2945624" cy="646331"/>
          </a:xfrm>
          <a:prstGeom prst="rect">
            <a:avLst/>
          </a:prstGeom>
          <a:noFill/>
        </p:spPr>
        <p:txBody>
          <a:bodyPr wrap="square" rtlCol="0">
            <a:spAutoFit/>
          </a:bodyPr>
          <a:lstStyle/>
          <a:p>
            <a:pPr algn="ctr">
              <a:lnSpc>
                <a:spcPct val="90000"/>
              </a:lnSpc>
            </a:pPr>
            <a:r>
              <a:rPr lang="en-US" sz="2000" dirty="0">
                <a:uFillTx/>
              </a:rPr>
              <a:t>New developer checklist snippet</a:t>
            </a:r>
          </a:p>
        </p:txBody>
      </p:sp>
    </p:spTree>
    <p:extLst>
      <p:ext uri="{BB962C8B-B14F-4D97-AF65-F5344CB8AC3E}">
        <p14:creationId xmlns:p14="http://schemas.microsoft.com/office/powerpoint/2010/main" val="301590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0763" y="2964675"/>
            <a:ext cx="11375136" cy="914400"/>
          </a:xfrm>
        </p:spPr>
        <p:txBody>
          <a:bodyPr>
            <a:normAutofit/>
          </a:bodyPr>
          <a:lstStyle/>
          <a:p>
            <a:pPr algn="ctr"/>
            <a:r>
              <a:rPr lang="en-US" sz="4000" dirty="0"/>
              <a:t>Agile Methodologies</a:t>
            </a:r>
          </a:p>
        </p:txBody>
      </p:sp>
    </p:spTree>
    <p:extLst>
      <p:ext uri="{BB962C8B-B14F-4D97-AF65-F5344CB8AC3E}">
        <p14:creationId xmlns:p14="http://schemas.microsoft.com/office/powerpoint/2010/main" val="2964428896"/>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2390</TotalTime>
  <Words>2735</Words>
  <Application>Microsoft Macintosh PowerPoint</Application>
  <PresentationFormat>Custom</PresentationFormat>
  <Paragraphs>396</Paragraphs>
  <Slides>38</Slides>
  <Notes>1</Notes>
  <HiddenSlides>10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ＭＳ Ｐゴシック</vt:lpstr>
      <vt:lpstr>Arial</vt:lpstr>
      <vt:lpstr>Arial Black</vt:lpstr>
      <vt:lpstr>Calibri</vt:lpstr>
      <vt:lpstr>Comic Sans MS</vt:lpstr>
      <vt:lpstr>Helvetica Light</vt:lpstr>
      <vt:lpstr>Wingdings</vt:lpstr>
      <vt:lpstr>Wingdings 2</vt:lpstr>
      <vt:lpstr>Presentations (Wide Screen)</vt:lpstr>
      <vt:lpstr>Agile Methodologies</vt:lpstr>
      <vt:lpstr>License, Citation and Acknowledgements</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Basic Kanban</vt:lpstr>
      <vt:lpstr>Kanban principles</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vt:lpstr>
      <vt:lpstr>Building on Kanban</vt:lpstr>
      <vt:lpstr>Other Resources</vt:lpstr>
      <vt:lpstr>A Bit about Scrum: Roles</vt:lpstr>
      <vt:lpstr>A Bit about Scrum: Process</vt:lpstr>
      <vt:lpstr>Team Management Example - Practice</vt:lpstr>
      <vt:lpstr>Step 1: Create Issues-only GitHub repo</vt:lpstr>
      <vt:lpstr>Step 2: Define Team Policy</vt:lpstr>
      <vt:lpstr>Step 3a: Create Issues</vt:lpstr>
      <vt:lpstr>Step 3b: Create Initiation Checklist</vt:lpstr>
      <vt:lpstr>Step 4: Create Kanban Board</vt:lpstr>
      <vt:lpstr>Next Steps: Real Life</vt:lpstr>
    </vt:vector>
  </TitlesOfParts>
  <Company>ORNL</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Gupta, Rinku K.</cp:lastModifiedBy>
  <cp:revision>196</cp:revision>
  <cp:lastPrinted>2017-11-02T18:35:01Z</cp:lastPrinted>
  <dcterms:created xsi:type="dcterms:W3CDTF">2018-11-06T17:28:56Z</dcterms:created>
  <dcterms:modified xsi:type="dcterms:W3CDTF">2021-06-15T22:41:21Z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